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7" r:id="rId3"/>
    <p:sldId id="258" r:id="rId4"/>
    <p:sldId id="259" r:id="rId5"/>
    <p:sldId id="261" r:id="rId6"/>
    <p:sldId id="260" r:id="rId7"/>
    <p:sldId id="262" r:id="rId8"/>
    <p:sldId id="263" r:id="rId9"/>
    <p:sldId id="264"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87" autoAdjust="0"/>
    <p:restoredTop sz="81550" autoAdjust="0"/>
  </p:normalViewPr>
  <p:slideViewPr>
    <p:cSldViewPr snapToGrid="0">
      <p:cViewPr varScale="1">
        <p:scale>
          <a:sx n="55" d="100"/>
          <a:sy n="55" d="100"/>
        </p:scale>
        <p:origin x="103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E92046-27A1-439F-8C50-CA5F6275CB2C}" type="datetimeFigureOut">
              <a:rPr lang="en-US" smtClean="0"/>
              <a:t>07-Feb-20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742474-3791-4AF2-AFEB-1386F0C1E6D3}" type="slidenum">
              <a:rPr lang="en-US" smtClean="0"/>
              <a:t>‹#›</a:t>
            </a:fld>
            <a:endParaRPr lang="en-US"/>
          </a:p>
        </p:txBody>
      </p:sp>
    </p:spTree>
    <p:extLst>
      <p:ext uri="{BB962C8B-B14F-4D97-AF65-F5344CB8AC3E}">
        <p14:creationId xmlns:p14="http://schemas.microsoft.com/office/powerpoint/2010/main" val="3643033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Leadership is defined as the process of leading people or an organization in order to achieve certain goals and objectives (Peck, 2017). It involves the organization of resources</a:t>
            </a:r>
            <a:r>
              <a:rPr lang="en-US" baseline="0" dirty="0"/>
              <a:t> towards a particular vision. This is important in ensuring that one attains his objectives and that the organization grows significantly. The leader of a organization needs to come up with a vision that will be shared to the rest of the team members. This vision will guide the members in undertaking their duties and ensuring that thy achieve it. There are a number of skills such as honesty and communication that are critical in leadership. This ensures that the leader and team members communicate effectively and also undertake their duties honestly.</a:t>
            </a:r>
            <a:endParaRPr lang="en-US" dirty="0"/>
          </a:p>
        </p:txBody>
      </p:sp>
      <p:sp>
        <p:nvSpPr>
          <p:cNvPr id="4" name="Slide Number Placeholder 3"/>
          <p:cNvSpPr>
            <a:spLocks noGrp="1"/>
          </p:cNvSpPr>
          <p:nvPr>
            <p:ph type="sldNum" sz="quarter" idx="10"/>
          </p:nvPr>
        </p:nvSpPr>
        <p:spPr/>
        <p:txBody>
          <a:bodyPr/>
          <a:lstStyle/>
          <a:p>
            <a:fld id="{83742474-3791-4AF2-AFEB-1386F0C1E6D3}" type="slidenum">
              <a:rPr lang="en-US" smtClean="0"/>
              <a:t>2</a:t>
            </a:fld>
            <a:endParaRPr lang="en-US"/>
          </a:p>
        </p:txBody>
      </p:sp>
    </p:spTree>
    <p:extLst>
      <p:ext uri="{BB962C8B-B14F-4D97-AF65-F5344CB8AC3E}">
        <p14:creationId xmlns:p14="http://schemas.microsoft.com/office/powerpoint/2010/main" val="3849695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Leadership has evolved over a number of years .The</a:t>
            </a:r>
            <a:r>
              <a:rPr lang="en-US" baseline="0" dirty="0"/>
              <a:t> act of leadership can be traced back to the Egyptian ancient time in which they installed certain leaders to be in charge of resources. Other societies soon began following suit with them organizing their people and events in order to attain certain objectives. The organizations established soon began to adopt the need for leaders in their system in order to supervise and maximize returns (</a:t>
            </a:r>
            <a:r>
              <a:rPr lang="en-US" dirty="0"/>
              <a:t>Hunt &amp; </a:t>
            </a:r>
            <a:r>
              <a:rPr lang="en-US" dirty="0" err="1"/>
              <a:t>Fedynich</a:t>
            </a:r>
            <a:r>
              <a:rPr lang="en-US" dirty="0"/>
              <a:t>, 2019). </a:t>
            </a:r>
            <a:r>
              <a:rPr lang="en-US" baseline="0" dirty="0"/>
              <a:t>This continued with the modern generation in which different leaders are appointed to take charge of different sectors. The form of leadership experienced over the years was rather authoritative with little  room for divergent opinions.</a:t>
            </a:r>
            <a:endParaRPr lang="en-US" dirty="0"/>
          </a:p>
        </p:txBody>
      </p:sp>
      <p:sp>
        <p:nvSpPr>
          <p:cNvPr id="4" name="Slide Number Placeholder 3"/>
          <p:cNvSpPr>
            <a:spLocks noGrp="1"/>
          </p:cNvSpPr>
          <p:nvPr>
            <p:ph type="sldNum" sz="quarter" idx="10"/>
          </p:nvPr>
        </p:nvSpPr>
        <p:spPr/>
        <p:txBody>
          <a:bodyPr/>
          <a:lstStyle/>
          <a:p>
            <a:fld id="{83742474-3791-4AF2-AFEB-1386F0C1E6D3}" type="slidenum">
              <a:rPr lang="en-US" smtClean="0"/>
              <a:t>3</a:t>
            </a:fld>
            <a:endParaRPr lang="en-US"/>
          </a:p>
        </p:txBody>
      </p:sp>
    </p:spTree>
    <p:extLst>
      <p:ext uri="{BB962C8B-B14F-4D97-AF65-F5344CB8AC3E}">
        <p14:creationId xmlns:p14="http://schemas.microsoft.com/office/powerpoint/2010/main" val="2991503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has bee a number of significant developments in terms of leadership. This has seen the leadership style changed from the once dictatorial form of leadership to a more democratic style. Most of the organizations have been able to incorporate the views of their employees through numerous engagement and participation. This has enhanced the quality of leadership and the</a:t>
            </a:r>
            <a:r>
              <a:rPr lang="en-US" baseline="0" dirty="0"/>
              <a:t> relationship between the employees and the management. Leadership evolution can best be analyzed through a number of theories that have helped shaped its existence. This include transformation, transactional, trait and behavioral theories. The theories seek to elaborate how leadership has changed and how organizations have adopted to this over time</a:t>
            </a:r>
            <a:r>
              <a:rPr lang="en-US" dirty="0"/>
              <a:t> (</a:t>
            </a:r>
            <a:r>
              <a:rPr lang="en-US" dirty="0" err="1"/>
              <a:t>Esen</a:t>
            </a:r>
            <a:r>
              <a:rPr lang="en-US" dirty="0"/>
              <a:t>, </a:t>
            </a:r>
            <a:r>
              <a:rPr lang="en-US" dirty="0" err="1"/>
              <a:t>Bellibas</a:t>
            </a:r>
            <a:r>
              <a:rPr lang="en-US" baseline="0" dirty="0"/>
              <a:t> </a:t>
            </a:r>
            <a:r>
              <a:rPr lang="en-US" dirty="0"/>
              <a:t>&amp; </a:t>
            </a:r>
            <a:r>
              <a:rPr lang="en-US" dirty="0" err="1"/>
              <a:t>Gumus</a:t>
            </a:r>
            <a:r>
              <a:rPr lang="en-US" dirty="0"/>
              <a:t>, 2018).</a:t>
            </a:r>
          </a:p>
        </p:txBody>
      </p:sp>
      <p:sp>
        <p:nvSpPr>
          <p:cNvPr id="4" name="Slide Number Placeholder 3"/>
          <p:cNvSpPr>
            <a:spLocks noGrp="1"/>
          </p:cNvSpPr>
          <p:nvPr>
            <p:ph type="sldNum" sz="quarter" idx="10"/>
          </p:nvPr>
        </p:nvSpPr>
        <p:spPr/>
        <p:txBody>
          <a:bodyPr/>
          <a:lstStyle/>
          <a:p>
            <a:fld id="{83742474-3791-4AF2-AFEB-1386F0C1E6D3}" type="slidenum">
              <a:rPr lang="en-US" smtClean="0"/>
              <a:t>4</a:t>
            </a:fld>
            <a:endParaRPr lang="en-US"/>
          </a:p>
        </p:txBody>
      </p:sp>
    </p:spTree>
    <p:extLst>
      <p:ext uri="{BB962C8B-B14F-4D97-AF65-F5344CB8AC3E}">
        <p14:creationId xmlns:p14="http://schemas.microsoft.com/office/powerpoint/2010/main" val="813412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form of leadership style that</a:t>
            </a:r>
            <a:r>
              <a:rPr lang="en-US" baseline="0" dirty="0"/>
              <a:t> was first advanced by Max Weber. In coming up with this leadership style, he sought to explain that leadership has changed over time from the usual controlling of people to a more supervisory approach. This is to say that most organizations have put in place proper structures and policies that guide the undertaking of duties</a:t>
            </a:r>
            <a:r>
              <a:rPr lang="en-US" dirty="0"/>
              <a:t> (Nathan, 2017). </a:t>
            </a:r>
            <a:r>
              <a:rPr lang="en-US" baseline="0" dirty="0"/>
              <a:t> This is to ensure that all the objectives of the organization are met and that there is no chance for laxity. Organizations have also ensured that rules are adhered to at all times and that the responsibilities are fulfilled. The onset of focusing on supervision, organization and performance has helped to shape the evolution of leadership</a:t>
            </a:r>
            <a:endParaRPr lang="en-US" dirty="0"/>
          </a:p>
        </p:txBody>
      </p:sp>
      <p:sp>
        <p:nvSpPr>
          <p:cNvPr id="4" name="Slide Number Placeholder 3"/>
          <p:cNvSpPr>
            <a:spLocks noGrp="1"/>
          </p:cNvSpPr>
          <p:nvPr>
            <p:ph type="sldNum" sz="quarter" idx="10"/>
          </p:nvPr>
        </p:nvSpPr>
        <p:spPr/>
        <p:txBody>
          <a:bodyPr/>
          <a:lstStyle/>
          <a:p>
            <a:fld id="{83742474-3791-4AF2-AFEB-1386F0C1E6D3}" type="slidenum">
              <a:rPr lang="en-US" smtClean="0"/>
              <a:t>5</a:t>
            </a:fld>
            <a:endParaRPr lang="en-US"/>
          </a:p>
        </p:txBody>
      </p:sp>
    </p:spTree>
    <p:extLst>
      <p:ext uri="{BB962C8B-B14F-4D97-AF65-F5344CB8AC3E}">
        <p14:creationId xmlns:p14="http://schemas.microsoft.com/office/powerpoint/2010/main" val="3042165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Leadership has also witnessed a lot of transformation. Most of the organizations</a:t>
            </a:r>
            <a:r>
              <a:rPr lang="en-US" baseline="0" dirty="0"/>
              <a:t> have seen the need to identify the changes that are needed and thus put up adequate measures in order to achieve them. In order to do this, it is important engage the employees and also ensure that they are well motivated at work </a:t>
            </a:r>
            <a:r>
              <a:rPr lang="en-US" dirty="0"/>
              <a:t>(Peck, 2017). </a:t>
            </a:r>
            <a:r>
              <a:rPr lang="en-US" baseline="0" dirty="0"/>
              <a:t>Thus, leadership has evolved to incorporate individuals views as opposed to previous time in which it was impossible to do this. Organizations have seen the need for motivating and inspiring their employees in order for it them achieve their objectives. This has seen them working towards transforming the minds of employees in order for them to think positively and thus work hard towards achieving the vision and objectives of the organization.</a:t>
            </a:r>
            <a:endParaRPr lang="en-US" dirty="0"/>
          </a:p>
        </p:txBody>
      </p:sp>
      <p:sp>
        <p:nvSpPr>
          <p:cNvPr id="4" name="Slide Number Placeholder 3"/>
          <p:cNvSpPr>
            <a:spLocks noGrp="1"/>
          </p:cNvSpPr>
          <p:nvPr>
            <p:ph type="sldNum" sz="quarter" idx="10"/>
          </p:nvPr>
        </p:nvSpPr>
        <p:spPr/>
        <p:txBody>
          <a:bodyPr/>
          <a:lstStyle/>
          <a:p>
            <a:fld id="{83742474-3791-4AF2-AFEB-1386F0C1E6D3}" type="slidenum">
              <a:rPr lang="en-US" smtClean="0"/>
              <a:t>6</a:t>
            </a:fld>
            <a:endParaRPr lang="en-US"/>
          </a:p>
        </p:txBody>
      </p:sp>
    </p:spTree>
    <p:extLst>
      <p:ext uri="{BB962C8B-B14F-4D97-AF65-F5344CB8AC3E}">
        <p14:creationId xmlns:p14="http://schemas.microsoft.com/office/powerpoint/2010/main" val="1688810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Leadership has also evolved to be viewed as one  that is attached to the qualities that an individual has. There are a number of characteristics</a:t>
            </a:r>
            <a:r>
              <a:rPr lang="en-US" baseline="0" dirty="0"/>
              <a:t> or traits that one may posses and which may be important for the achievement of organization goals. This is to say that leadership has transformed to now consider the natural qualities that individuals may have. Different organizations have adopted different measures in identifying these qualities and this can be witnessed in the difference in leadership between organizations </a:t>
            </a:r>
            <a:r>
              <a:rPr lang="en-US" dirty="0"/>
              <a:t>(Nathan, 2017). </a:t>
            </a:r>
            <a:r>
              <a:rPr lang="en-US" baseline="0" dirty="0"/>
              <a:t>This has resulted in organizations taking time to identify the set qualities in individual before they can e given the chance to lead. This is different from the normal handpicking that was there previously.</a:t>
            </a:r>
            <a:endParaRPr lang="en-US" dirty="0"/>
          </a:p>
        </p:txBody>
      </p:sp>
      <p:sp>
        <p:nvSpPr>
          <p:cNvPr id="4" name="Slide Number Placeholder 3"/>
          <p:cNvSpPr>
            <a:spLocks noGrp="1"/>
          </p:cNvSpPr>
          <p:nvPr>
            <p:ph type="sldNum" sz="quarter" idx="10"/>
          </p:nvPr>
        </p:nvSpPr>
        <p:spPr/>
        <p:txBody>
          <a:bodyPr/>
          <a:lstStyle/>
          <a:p>
            <a:fld id="{83742474-3791-4AF2-AFEB-1386F0C1E6D3}" type="slidenum">
              <a:rPr lang="en-US" smtClean="0"/>
              <a:t>7</a:t>
            </a:fld>
            <a:endParaRPr lang="en-US"/>
          </a:p>
        </p:txBody>
      </p:sp>
    </p:spTree>
    <p:extLst>
      <p:ext uri="{BB962C8B-B14F-4D97-AF65-F5344CB8AC3E}">
        <p14:creationId xmlns:p14="http://schemas.microsoft.com/office/powerpoint/2010/main" val="2214558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Behavioral theory suggest that leadership is a process that can be learned over time. The</a:t>
            </a:r>
            <a:r>
              <a:rPr lang="en-US" baseline="0" dirty="0"/>
              <a:t> act of leadership is one that can be acquired over time through constant training and observance of other leaders. This has defined leadership to a great extent and changed the manner in which organizations view leadership. In certain quarters, organizations train their employees in order for them to take up future roles. This is different from the act of outsourcing for leaders through the process of interviews. Leadership has evolved due to the environmental conditions that one is put into</a:t>
            </a:r>
            <a:r>
              <a:rPr lang="en-US" dirty="0"/>
              <a:t> (Peck, 2017). </a:t>
            </a:r>
            <a:r>
              <a:rPr lang="en-US" baseline="0" dirty="0"/>
              <a:t> Some of the leaders come up as a result of being in cetin conditions which forces them to acquire leadership skills. Therefore it is important to say that leadership is being defined and helped over time by the environment that organizations are in.</a:t>
            </a:r>
            <a:endParaRPr lang="en-US" dirty="0"/>
          </a:p>
        </p:txBody>
      </p:sp>
      <p:sp>
        <p:nvSpPr>
          <p:cNvPr id="4" name="Slide Number Placeholder 3"/>
          <p:cNvSpPr>
            <a:spLocks noGrp="1"/>
          </p:cNvSpPr>
          <p:nvPr>
            <p:ph type="sldNum" sz="quarter" idx="10"/>
          </p:nvPr>
        </p:nvSpPr>
        <p:spPr/>
        <p:txBody>
          <a:bodyPr/>
          <a:lstStyle/>
          <a:p>
            <a:fld id="{83742474-3791-4AF2-AFEB-1386F0C1E6D3}" type="slidenum">
              <a:rPr lang="en-US" smtClean="0"/>
              <a:t>8</a:t>
            </a:fld>
            <a:endParaRPr lang="en-US"/>
          </a:p>
        </p:txBody>
      </p:sp>
    </p:spTree>
    <p:extLst>
      <p:ext uri="{BB962C8B-B14F-4D97-AF65-F5344CB8AC3E}">
        <p14:creationId xmlns:p14="http://schemas.microsoft.com/office/powerpoint/2010/main" val="397931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Leadership has been there for many years and is also set to continue for years to come. The various aspects involved in leadership has gone a long way in shaping the kind of leadership that is present today. There has been a great shift from the once dictatorial form of leadership to a more accommodating form of leadership. This has contributed to many employees getting involve in the running of organizations which has resulted to organizations achieving their objectives in an efficient way. This is something that needs to be encouraged even more. The growth of leadership has also been</a:t>
            </a:r>
            <a:r>
              <a:rPr lang="en-US" baseline="0" dirty="0"/>
              <a:t> assisted by the measures organizations have adopted. There is need to come up with other innovative ideas that will transform leadership in the years to come.</a:t>
            </a:r>
            <a:endParaRPr lang="en-US" dirty="0"/>
          </a:p>
        </p:txBody>
      </p:sp>
      <p:sp>
        <p:nvSpPr>
          <p:cNvPr id="4" name="Slide Number Placeholder 3"/>
          <p:cNvSpPr>
            <a:spLocks noGrp="1"/>
          </p:cNvSpPr>
          <p:nvPr>
            <p:ph type="sldNum" sz="quarter" idx="10"/>
          </p:nvPr>
        </p:nvSpPr>
        <p:spPr/>
        <p:txBody>
          <a:bodyPr/>
          <a:lstStyle/>
          <a:p>
            <a:fld id="{83742474-3791-4AF2-AFEB-1386F0C1E6D3}" type="slidenum">
              <a:rPr lang="en-US" smtClean="0"/>
              <a:t>9</a:t>
            </a:fld>
            <a:endParaRPr lang="en-US"/>
          </a:p>
        </p:txBody>
      </p:sp>
    </p:spTree>
    <p:extLst>
      <p:ext uri="{BB962C8B-B14F-4D97-AF65-F5344CB8AC3E}">
        <p14:creationId xmlns:p14="http://schemas.microsoft.com/office/powerpoint/2010/main" val="2119318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2CD244A-EAF7-43CD-9450-7662B6D98663}" type="datetimeFigureOut">
              <a:rPr lang="en-US" smtClean="0"/>
              <a:t>07-Feb-20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1749068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CD244A-EAF7-43CD-9450-7662B6D98663}" type="datetimeFigureOut">
              <a:rPr lang="en-US" smtClean="0"/>
              <a:t>07-Feb-20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4034320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CD244A-EAF7-43CD-9450-7662B6D98663}" type="datetimeFigureOut">
              <a:rPr lang="en-US" smtClean="0"/>
              <a:t>07-Feb-20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898797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CD244A-EAF7-43CD-9450-7662B6D98663}" type="datetimeFigureOut">
              <a:rPr lang="en-US" smtClean="0"/>
              <a:t>07-Feb-20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244321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CD244A-EAF7-43CD-9450-7662B6D98663}" type="datetimeFigureOut">
              <a:rPr lang="en-US" smtClean="0"/>
              <a:t>07-Feb-20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1764229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2CD244A-EAF7-43CD-9450-7662B6D98663}" type="datetimeFigureOut">
              <a:rPr lang="en-US" smtClean="0"/>
              <a:t>07-Feb-20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3765377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CD244A-EAF7-43CD-9450-7662B6D98663}" type="datetimeFigureOut">
              <a:rPr lang="en-US" smtClean="0"/>
              <a:t>07-Feb-20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3319839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CD244A-EAF7-43CD-9450-7662B6D98663}" type="datetimeFigureOut">
              <a:rPr lang="en-US" smtClean="0"/>
              <a:t>07-Feb-20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593719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CD244A-EAF7-43CD-9450-7662B6D98663}" type="datetimeFigureOut">
              <a:rPr lang="en-US" smtClean="0"/>
              <a:t>07-Feb-20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2262293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CD244A-EAF7-43CD-9450-7662B6D98663}" type="datetimeFigureOut">
              <a:rPr lang="en-US" smtClean="0"/>
              <a:t>07-Feb-20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744944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CD244A-EAF7-43CD-9450-7662B6D98663}" type="datetimeFigureOut">
              <a:rPr lang="en-US" smtClean="0"/>
              <a:t>07-Feb-20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DE4A41-8937-4561-A1C1-AB9A5F52A015}"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12937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2CD244A-EAF7-43CD-9450-7662B6D98663}" type="datetimeFigureOut">
              <a:rPr lang="en-US" smtClean="0"/>
              <a:t>07-Feb-20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92095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2CD244A-EAF7-43CD-9450-7662B6D98663}" type="datetimeFigureOut">
              <a:rPr lang="en-US" smtClean="0"/>
              <a:t>07-Feb-20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E4A41-8937-4561-A1C1-AB9A5F52A015}"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89567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2CD244A-EAF7-43CD-9450-7662B6D98663}" type="datetimeFigureOut">
              <a:rPr lang="en-US" smtClean="0"/>
              <a:t>07-Feb-20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3469398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CD244A-EAF7-43CD-9450-7662B6D98663}" type="datetimeFigureOut">
              <a:rPr lang="en-US" smtClean="0"/>
              <a:t>07-Feb-20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1228000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CD244A-EAF7-43CD-9450-7662B6D98663}" type="datetimeFigureOut">
              <a:rPr lang="en-US" smtClean="0"/>
              <a:t>07-Feb-20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DE4A41-8937-4561-A1C1-AB9A5F52A015}" type="slidenum">
              <a:rPr lang="en-US" smtClean="0"/>
              <a:t>‹#›</a:t>
            </a:fld>
            <a:endParaRPr lang="en-US"/>
          </a:p>
        </p:txBody>
      </p:sp>
    </p:spTree>
    <p:extLst>
      <p:ext uri="{BB962C8B-B14F-4D97-AF65-F5344CB8AC3E}">
        <p14:creationId xmlns:p14="http://schemas.microsoft.com/office/powerpoint/2010/main" val="1142805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2CD244A-EAF7-43CD-9450-7662B6D98663}" type="datetimeFigureOut">
              <a:rPr lang="en-US" smtClean="0"/>
              <a:t>07-Feb-20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5DE4A41-8937-4561-A1C1-AB9A5F52A015}" type="slidenum">
              <a:rPr lang="en-US" smtClean="0"/>
              <a:t>‹#›</a:t>
            </a:fld>
            <a:endParaRPr lang="en-US"/>
          </a:p>
        </p:txBody>
      </p:sp>
    </p:spTree>
    <p:extLst>
      <p:ext uri="{BB962C8B-B14F-4D97-AF65-F5344CB8AC3E}">
        <p14:creationId xmlns:p14="http://schemas.microsoft.com/office/powerpoint/2010/main" val="39878268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4164" y="1160586"/>
            <a:ext cx="9144000" cy="5029200"/>
          </a:xfrm>
        </p:spPr>
        <p:txBody>
          <a:bodyPr>
            <a:normAutofit fontScale="90000"/>
          </a:bodyPr>
          <a:lstStyle/>
          <a:p>
            <a:pPr algn="ctr"/>
            <a:r>
              <a:rPr lang="en-US" dirty="0"/>
              <a:t>The Evolution of Leadership and Management Theory</a:t>
            </a:r>
            <a:br>
              <a:rPr lang="en-US" sz="4400" dirty="0"/>
            </a:br>
            <a:r>
              <a:rPr lang="en-US" sz="4400" dirty="0"/>
              <a:t>Student’s Name</a:t>
            </a:r>
            <a:br>
              <a:rPr lang="en-US" sz="4400" dirty="0"/>
            </a:br>
            <a:r>
              <a:rPr lang="en-US" sz="4400" dirty="0"/>
              <a:t>Institutional Affiliations</a:t>
            </a:r>
            <a:br>
              <a:rPr lang="en-US" sz="4400" dirty="0"/>
            </a:br>
            <a:r>
              <a:rPr lang="en-US" sz="4400" dirty="0"/>
              <a:t>Date of Submission</a:t>
            </a:r>
            <a:br>
              <a:rPr lang="en-US" sz="4400" dirty="0"/>
            </a:br>
            <a:r>
              <a:rPr lang="en-US" sz="4400" dirty="0"/>
              <a:t> </a:t>
            </a:r>
            <a:br>
              <a:rPr lang="en-US" sz="4400" dirty="0"/>
            </a:br>
            <a:endParaRPr lang="en-US" sz="4400" dirty="0"/>
          </a:p>
        </p:txBody>
      </p:sp>
    </p:spTree>
    <p:extLst>
      <p:ext uri="{BB962C8B-B14F-4D97-AF65-F5344CB8AC3E}">
        <p14:creationId xmlns:p14="http://schemas.microsoft.com/office/powerpoint/2010/main" val="101340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098521" cy="1280890"/>
          </a:xfrm>
        </p:spPr>
        <p:txBody>
          <a:bodyPr/>
          <a:lstStyle/>
          <a:p>
            <a:pPr algn="ctr"/>
            <a:r>
              <a:rPr lang="en-US" dirty="0"/>
              <a:t>Introduction</a:t>
            </a:r>
          </a:p>
        </p:txBody>
      </p:sp>
      <p:sp>
        <p:nvSpPr>
          <p:cNvPr id="3" name="Content Placeholder 2"/>
          <p:cNvSpPr>
            <a:spLocks noGrp="1"/>
          </p:cNvSpPr>
          <p:nvPr>
            <p:ph idx="1"/>
          </p:nvPr>
        </p:nvSpPr>
        <p:spPr/>
        <p:txBody>
          <a:bodyPr/>
          <a:lstStyle/>
          <a:p>
            <a:r>
              <a:rPr lang="en-US" dirty="0"/>
              <a:t>Leadership is the act of leading people or an organization.</a:t>
            </a:r>
          </a:p>
          <a:p>
            <a:r>
              <a:rPr lang="en-US" dirty="0"/>
              <a:t>The main objective of leadership is to organize people into achieving a set of objectives.</a:t>
            </a:r>
          </a:p>
          <a:p>
            <a:r>
              <a:rPr lang="en-US" dirty="0"/>
              <a:t>Leadership involve coming up with a vision that is shared to the rest of the members.</a:t>
            </a:r>
          </a:p>
          <a:p>
            <a:r>
              <a:rPr lang="en-US" dirty="0"/>
              <a:t>Leadership is made up of certain skills such as honesty, innovation and communication that are critical for its success.</a:t>
            </a:r>
          </a:p>
          <a:p>
            <a:endParaRPr lang="en-US" dirty="0"/>
          </a:p>
        </p:txBody>
      </p:sp>
    </p:spTree>
    <p:extLst>
      <p:ext uri="{BB962C8B-B14F-4D97-AF65-F5344CB8AC3E}">
        <p14:creationId xmlns:p14="http://schemas.microsoft.com/office/powerpoint/2010/main" val="3677400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Leadership History</a:t>
            </a:r>
          </a:p>
        </p:txBody>
      </p:sp>
      <p:sp>
        <p:nvSpPr>
          <p:cNvPr id="3" name="Content Placeholder 2"/>
          <p:cNvSpPr>
            <a:spLocks noGrp="1"/>
          </p:cNvSpPr>
          <p:nvPr>
            <p:ph idx="1"/>
          </p:nvPr>
        </p:nvSpPr>
        <p:spPr/>
        <p:txBody>
          <a:bodyPr/>
          <a:lstStyle/>
          <a:p>
            <a:r>
              <a:rPr lang="en-US" dirty="0"/>
              <a:t>The act of leadership dates back to over 5000 years in the ancient Egypt time.</a:t>
            </a:r>
          </a:p>
          <a:p>
            <a:r>
              <a:rPr lang="en-US" dirty="0"/>
              <a:t>Most of the societies established their own form of leadership.</a:t>
            </a:r>
          </a:p>
          <a:p>
            <a:r>
              <a:rPr lang="en-US" dirty="0"/>
              <a:t>Organizations adopted the idea of leadership and organized its employees along organization goals.</a:t>
            </a:r>
          </a:p>
          <a:p>
            <a:r>
              <a:rPr lang="en-US" dirty="0"/>
              <a:t>The form of leadership was authoritative with the leader making all the decisions.</a:t>
            </a:r>
          </a:p>
          <a:p>
            <a:endParaRPr lang="en-US" dirty="0"/>
          </a:p>
        </p:txBody>
      </p:sp>
    </p:spTree>
    <p:extLst>
      <p:ext uri="{BB962C8B-B14F-4D97-AF65-F5344CB8AC3E}">
        <p14:creationId xmlns:p14="http://schemas.microsoft.com/office/powerpoint/2010/main" val="2033632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Evolution of Leadership</a:t>
            </a:r>
          </a:p>
        </p:txBody>
      </p:sp>
      <p:sp>
        <p:nvSpPr>
          <p:cNvPr id="3" name="Content Placeholder 2"/>
          <p:cNvSpPr>
            <a:spLocks noGrp="1"/>
          </p:cNvSpPr>
          <p:nvPr>
            <p:ph idx="1"/>
          </p:nvPr>
        </p:nvSpPr>
        <p:spPr/>
        <p:txBody>
          <a:bodyPr/>
          <a:lstStyle/>
          <a:p>
            <a:r>
              <a:rPr lang="en-US" dirty="0"/>
              <a:t>Leadership has experienced significant development over the years.</a:t>
            </a:r>
          </a:p>
          <a:p>
            <a:r>
              <a:rPr lang="en-US" dirty="0"/>
              <a:t>There has been a consensus in the way leaders are selected in he organization and the processes involved.</a:t>
            </a:r>
          </a:p>
          <a:p>
            <a:r>
              <a:rPr lang="en-US" dirty="0"/>
              <a:t>Democratic form of leadership has taken over the once authoritative and dictatorial forms of leadership</a:t>
            </a:r>
          </a:p>
          <a:p>
            <a:r>
              <a:rPr lang="en-US" dirty="0"/>
              <a:t>Leadership has broadened to include a number of key aspects such as members engagement and participation.</a:t>
            </a:r>
          </a:p>
          <a:p>
            <a:r>
              <a:rPr lang="en-US" dirty="0"/>
              <a:t>Evolution of leadership can be analyzed through a number of leadership theories</a:t>
            </a:r>
          </a:p>
          <a:p>
            <a:endParaRPr lang="en-US" dirty="0"/>
          </a:p>
        </p:txBody>
      </p:sp>
    </p:spTree>
    <p:extLst>
      <p:ext uri="{BB962C8B-B14F-4D97-AF65-F5344CB8AC3E}">
        <p14:creationId xmlns:p14="http://schemas.microsoft.com/office/powerpoint/2010/main" val="2295594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Transactional Theory</a:t>
            </a:r>
          </a:p>
        </p:txBody>
      </p:sp>
      <p:sp>
        <p:nvSpPr>
          <p:cNvPr id="3" name="Content Placeholder 2"/>
          <p:cNvSpPr>
            <a:spLocks noGrp="1"/>
          </p:cNvSpPr>
          <p:nvPr>
            <p:ph idx="1"/>
          </p:nvPr>
        </p:nvSpPr>
        <p:spPr/>
        <p:txBody>
          <a:bodyPr>
            <a:normAutofit/>
          </a:bodyPr>
          <a:lstStyle/>
          <a:p>
            <a:r>
              <a:rPr lang="en-US" dirty="0"/>
              <a:t>This form of leadership evolution was first described by a Max Weber.</a:t>
            </a:r>
          </a:p>
          <a:p>
            <a:r>
              <a:rPr lang="en-US" dirty="0"/>
              <a:t>Leadership has evolved to be more of supervision, organization and performance.</a:t>
            </a:r>
          </a:p>
          <a:p>
            <a:r>
              <a:rPr lang="en-US" dirty="0"/>
              <a:t>Organizations seems to be favoring structured policies and procedures to attain their goals.</a:t>
            </a:r>
          </a:p>
          <a:p>
            <a:r>
              <a:rPr lang="en-US" dirty="0"/>
              <a:t>Leadership witnessed is keen on following rules and undertaking of duties in the correct manner.</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944583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Transformational Theory</a:t>
            </a:r>
          </a:p>
        </p:txBody>
      </p:sp>
      <p:sp>
        <p:nvSpPr>
          <p:cNvPr id="3" name="Content Placeholder 2"/>
          <p:cNvSpPr>
            <a:spLocks noGrp="1"/>
          </p:cNvSpPr>
          <p:nvPr>
            <p:ph idx="1"/>
          </p:nvPr>
        </p:nvSpPr>
        <p:spPr/>
        <p:txBody>
          <a:bodyPr/>
          <a:lstStyle/>
          <a:p>
            <a:r>
              <a:rPr lang="en-US" dirty="0"/>
              <a:t>Leadership involve working with team members to identify change needed and the vision to achieve it.</a:t>
            </a:r>
          </a:p>
          <a:p>
            <a:r>
              <a:rPr lang="en-US" dirty="0"/>
              <a:t>Leadership has evolved to include the consideration of individuals views and opinions.</a:t>
            </a:r>
          </a:p>
          <a:p>
            <a:r>
              <a:rPr lang="en-US" dirty="0"/>
              <a:t>Transformational leadership also involve inspiring and motivating of employees.</a:t>
            </a:r>
          </a:p>
          <a:p>
            <a:r>
              <a:rPr lang="en-US" dirty="0"/>
              <a:t>The leadership style seek to transform the minds of employees into achieving visions of the organization.</a:t>
            </a:r>
          </a:p>
          <a:p>
            <a:endParaRPr lang="en-US" dirty="0"/>
          </a:p>
        </p:txBody>
      </p:sp>
    </p:spTree>
    <p:extLst>
      <p:ext uri="{BB962C8B-B14F-4D97-AF65-F5344CB8AC3E}">
        <p14:creationId xmlns:p14="http://schemas.microsoft.com/office/powerpoint/2010/main" val="3802255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Trait Theory</a:t>
            </a:r>
          </a:p>
        </p:txBody>
      </p:sp>
      <p:sp>
        <p:nvSpPr>
          <p:cNvPr id="3" name="Content Placeholder 2"/>
          <p:cNvSpPr>
            <a:spLocks noGrp="1"/>
          </p:cNvSpPr>
          <p:nvPr>
            <p:ph idx="1"/>
          </p:nvPr>
        </p:nvSpPr>
        <p:spPr/>
        <p:txBody>
          <a:bodyPr/>
          <a:lstStyle/>
          <a:p>
            <a:r>
              <a:rPr lang="en-US" dirty="0"/>
              <a:t>Leadership has also come to be known to be more of traits or qualities that one has.</a:t>
            </a:r>
          </a:p>
          <a:p>
            <a:r>
              <a:rPr lang="en-US" dirty="0"/>
              <a:t>Individuals wit the correct qualities are thus suited to become good leaders.</a:t>
            </a:r>
          </a:p>
          <a:p>
            <a:r>
              <a:rPr lang="en-US" dirty="0"/>
              <a:t>There is a lot of difference that can be seen in various leaders across several organizations.</a:t>
            </a:r>
          </a:p>
          <a:p>
            <a:r>
              <a:rPr lang="en-US" dirty="0"/>
              <a:t>Organizations have resorted to looking for certain traits or qualities before they can settle on a leader.</a:t>
            </a:r>
          </a:p>
        </p:txBody>
      </p:sp>
    </p:spTree>
    <p:extLst>
      <p:ext uri="{BB962C8B-B14F-4D97-AF65-F5344CB8AC3E}">
        <p14:creationId xmlns:p14="http://schemas.microsoft.com/office/powerpoint/2010/main" val="1164139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Behavioral Theory</a:t>
            </a:r>
          </a:p>
        </p:txBody>
      </p:sp>
      <p:sp>
        <p:nvSpPr>
          <p:cNvPr id="3" name="Content Placeholder 2"/>
          <p:cNvSpPr>
            <a:spLocks noGrp="1"/>
          </p:cNvSpPr>
          <p:nvPr>
            <p:ph idx="1"/>
          </p:nvPr>
        </p:nvSpPr>
        <p:spPr/>
        <p:txBody>
          <a:bodyPr/>
          <a:lstStyle/>
          <a:p>
            <a:r>
              <a:rPr lang="en-US" dirty="0"/>
              <a:t>The theory assumes that leadership can be learned as opposed to just being born with it.</a:t>
            </a:r>
          </a:p>
          <a:p>
            <a:r>
              <a:rPr lang="en-US" dirty="0"/>
              <a:t>Recent trends have shown organizations training their employees for future leadership roles.</a:t>
            </a:r>
          </a:p>
          <a:p>
            <a:r>
              <a:rPr lang="en-US" dirty="0"/>
              <a:t>The proponents of this argue leadership is acquired from the environment that one operates from.</a:t>
            </a:r>
          </a:p>
          <a:p>
            <a:r>
              <a:rPr lang="en-US" dirty="0"/>
              <a:t>This has seen leaders born out of certain conditions an through the right stimulus actions.</a:t>
            </a:r>
          </a:p>
          <a:p>
            <a:endParaRPr lang="en-US" dirty="0"/>
          </a:p>
        </p:txBody>
      </p:sp>
    </p:spTree>
    <p:extLst>
      <p:ext uri="{BB962C8B-B14F-4D97-AF65-F5344CB8AC3E}">
        <p14:creationId xmlns:p14="http://schemas.microsoft.com/office/powerpoint/2010/main" val="1340161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2338"/>
          </a:xfrm>
        </p:spPr>
        <p:txBody>
          <a:bodyPr/>
          <a:lstStyle/>
          <a:p>
            <a:pPr algn="ctr"/>
            <a:r>
              <a:rPr lang="en-US" dirty="0"/>
              <a:t>Conclusion</a:t>
            </a:r>
          </a:p>
        </p:txBody>
      </p:sp>
      <p:sp>
        <p:nvSpPr>
          <p:cNvPr id="3" name="Content Placeholder 2"/>
          <p:cNvSpPr>
            <a:spLocks noGrp="1"/>
          </p:cNvSpPr>
          <p:nvPr>
            <p:ph idx="1"/>
          </p:nvPr>
        </p:nvSpPr>
        <p:spPr>
          <a:xfrm>
            <a:off x="677334" y="1723293"/>
            <a:ext cx="8923866" cy="4318070"/>
          </a:xfrm>
        </p:spPr>
        <p:txBody>
          <a:bodyPr/>
          <a:lstStyle/>
          <a:p>
            <a:r>
              <a:rPr lang="en-US" dirty="0"/>
              <a:t>Leadership involve various important aspects that determine its success.</a:t>
            </a:r>
          </a:p>
          <a:p>
            <a:r>
              <a:rPr lang="en-US" dirty="0"/>
              <a:t>Leadership has changed significantly from the dictatorship period to a more democratic period.</a:t>
            </a:r>
          </a:p>
          <a:p>
            <a:r>
              <a:rPr lang="en-US" dirty="0"/>
              <a:t>The process of leadership is continuous and thus is set to evolve eve more.</a:t>
            </a:r>
          </a:p>
          <a:p>
            <a:r>
              <a:rPr lang="en-US" dirty="0"/>
              <a:t>Most of the organizations have contributed to leadership evolution through various measures adopted</a:t>
            </a:r>
          </a:p>
        </p:txBody>
      </p:sp>
    </p:spTree>
    <p:extLst>
      <p:ext uri="{BB962C8B-B14F-4D97-AF65-F5344CB8AC3E}">
        <p14:creationId xmlns:p14="http://schemas.microsoft.com/office/powerpoint/2010/main" val="2698096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2000"/>
          </a:xfrm>
        </p:spPr>
        <p:txBody>
          <a:bodyPr/>
          <a:lstStyle/>
          <a:p>
            <a:pPr algn="ctr"/>
            <a:r>
              <a:rPr lang="en-US" dirty="0"/>
              <a:t>References</a:t>
            </a:r>
          </a:p>
        </p:txBody>
      </p:sp>
      <p:sp>
        <p:nvSpPr>
          <p:cNvPr id="3" name="Content Placeholder 2"/>
          <p:cNvSpPr>
            <a:spLocks noGrp="1"/>
          </p:cNvSpPr>
          <p:nvPr>
            <p:ph idx="1"/>
          </p:nvPr>
        </p:nvSpPr>
        <p:spPr>
          <a:xfrm>
            <a:off x="677333" y="1371601"/>
            <a:ext cx="8941451" cy="4669762"/>
          </a:xfrm>
        </p:spPr>
        <p:txBody>
          <a:bodyPr>
            <a:normAutofit/>
          </a:bodyPr>
          <a:lstStyle/>
          <a:p>
            <a:r>
              <a:rPr lang="en-US" dirty="0" err="1">
                <a:latin typeface="Times New Roman" panose="02020603050405020304" pitchFamily="18" charset="0"/>
                <a:cs typeface="Times New Roman" panose="02020603050405020304" pitchFamily="18" charset="0"/>
              </a:rPr>
              <a:t>Esen</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Bellibas</a:t>
            </a:r>
            <a:r>
              <a:rPr lang="en-US" dirty="0">
                <a:latin typeface="Times New Roman" panose="02020603050405020304" pitchFamily="18" charset="0"/>
                <a:cs typeface="Times New Roman" panose="02020603050405020304" pitchFamily="18" charset="0"/>
              </a:rPr>
              <a:t>, M. S., &amp; </a:t>
            </a:r>
            <a:r>
              <a:rPr lang="en-US" dirty="0" err="1">
                <a:latin typeface="Times New Roman" panose="02020603050405020304" pitchFamily="18" charset="0"/>
                <a:cs typeface="Times New Roman" panose="02020603050405020304" pitchFamily="18" charset="0"/>
              </a:rPr>
              <a:t>Gumus</a:t>
            </a:r>
            <a:r>
              <a:rPr lang="en-US" dirty="0">
                <a:latin typeface="Times New Roman" panose="02020603050405020304" pitchFamily="18" charset="0"/>
                <a:cs typeface="Times New Roman" panose="02020603050405020304" pitchFamily="18" charset="0"/>
              </a:rPr>
              <a:t>, S. (2018). The evolution of leadership research in higher education for two decades (1995-2014): A </a:t>
            </a:r>
            <a:r>
              <a:rPr lang="en-US" dirty="0" err="1">
                <a:latin typeface="Times New Roman" panose="02020603050405020304" pitchFamily="18" charset="0"/>
                <a:cs typeface="Times New Roman" panose="02020603050405020304" pitchFamily="18" charset="0"/>
              </a:rPr>
              <a:t>bibliometric</a:t>
            </a:r>
            <a:r>
              <a:rPr lang="en-US" dirty="0">
                <a:latin typeface="Times New Roman" panose="02020603050405020304" pitchFamily="18" charset="0"/>
                <a:cs typeface="Times New Roman" panose="02020603050405020304" pitchFamily="18" charset="0"/>
              </a:rPr>
              <a:t> and content analysis. </a:t>
            </a:r>
            <a:r>
              <a:rPr lang="en-US" i="1" dirty="0">
                <a:latin typeface="Times New Roman" panose="02020603050405020304" pitchFamily="18" charset="0"/>
                <a:cs typeface="Times New Roman" panose="02020603050405020304" pitchFamily="18" charset="0"/>
              </a:rPr>
              <a:t>International Journal of Leadership in Education</a:t>
            </a:r>
            <a:r>
              <a:rPr lang="en-US" dirty="0">
                <a:latin typeface="Times New Roman" panose="02020603050405020304" pitchFamily="18" charset="0"/>
                <a:cs typeface="Times New Roman" panose="02020603050405020304" pitchFamily="18" charset="0"/>
              </a:rPr>
              <a:t>, 1-15.</a:t>
            </a:r>
          </a:p>
          <a:p>
            <a:r>
              <a:rPr lang="en-US" dirty="0">
                <a:latin typeface="Times New Roman" panose="02020603050405020304" pitchFamily="18" charset="0"/>
                <a:cs typeface="Times New Roman" panose="02020603050405020304" pitchFamily="18" charset="0"/>
              </a:rPr>
              <a:t>Hunt, T., &amp; </a:t>
            </a:r>
            <a:r>
              <a:rPr lang="en-US" dirty="0" err="1">
                <a:latin typeface="Times New Roman" panose="02020603050405020304" pitchFamily="18" charset="0"/>
                <a:cs typeface="Times New Roman" panose="02020603050405020304" pitchFamily="18" charset="0"/>
              </a:rPr>
              <a:t>Fedynich</a:t>
            </a:r>
            <a:r>
              <a:rPr lang="en-US" dirty="0">
                <a:latin typeface="Times New Roman" panose="02020603050405020304" pitchFamily="18" charset="0"/>
                <a:cs typeface="Times New Roman" panose="02020603050405020304" pitchFamily="18" charset="0"/>
              </a:rPr>
              <a:t>, L. (2019). Leadership: Past, Present, and Future: An Evolution of an Idea. </a:t>
            </a:r>
            <a:r>
              <a:rPr lang="en-US" i="1" dirty="0">
                <a:latin typeface="Times New Roman" panose="02020603050405020304" pitchFamily="18" charset="0"/>
                <a:cs typeface="Times New Roman" panose="02020603050405020304" pitchFamily="18" charset="0"/>
              </a:rPr>
              <a:t>Journal of Arts and Humanities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8</a:t>
            </a:r>
            <a:r>
              <a:rPr lang="en-US" dirty="0">
                <a:latin typeface="Times New Roman" panose="02020603050405020304" pitchFamily="18" charset="0"/>
                <a:cs typeface="Times New Roman" panose="02020603050405020304" pitchFamily="18" charset="0"/>
              </a:rPr>
              <a:t>(2), 22-26.</a:t>
            </a:r>
          </a:p>
          <a:p>
            <a:r>
              <a:rPr lang="en-US" dirty="0">
                <a:latin typeface="Times New Roman" panose="02020603050405020304" pitchFamily="18" charset="0"/>
                <a:cs typeface="Times New Roman" panose="02020603050405020304" pitchFamily="18" charset="0"/>
              </a:rPr>
              <a:t>Nathan, S. V. (2017). The What and How of Leadership Development. </a:t>
            </a:r>
            <a:r>
              <a:rPr lang="en-US" i="1" dirty="0">
                <a:latin typeface="Times New Roman" panose="02020603050405020304" pitchFamily="18" charset="0"/>
                <a:cs typeface="Times New Roman" panose="02020603050405020304" pitchFamily="18" charset="0"/>
              </a:rPr>
              <a:t>NHRD Network Journal</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10</a:t>
            </a:r>
            <a:r>
              <a:rPr lang="en-US" dirty="0">
                <a:latin typeface="Times New Roman" panose="02020603050405020304" pitchFamily="18" charset="0"/>
                <a:cs typeface="Times New Roman" panose="02020603050405020304" pitchFamily="18" charset="0"/>
              </a:rPr>
              <a:t>(4), 37-47.</a:t>
            </a:r>
          </a:p>
          <a:p>
            <a:r>
              <a:rPr lang="en-US" dirty="0">
                <a:latin typeface="Times New Roman" panose="02020603050405020304" pitchFamily="18" charset="0"/>
                <a:cs typeface="Times New Roman" panose="02020603050405020304" pitchFamily="18" charset="0"/>
              </a:rPr>
              <a:t>Peck, E. (2017). The evolution of leadership theory. In </a:t>
            </a:r>
            <a:r>
              <a:rPr lang="en-US" i="1" dirty="0" err="1">
                <a:latin typeface="Times New Roman" panose="02020603050405020304" pitchFamily="18" charset="0"/>
                <a:cs typeface="Times New Roman" panose="02020603050405020304" pitchFamily="18" charset="0"/>
              </a:rPr>
              <a:t>Organisational</a:t>
            </a:r>
            <a:r>
              <a:rPr lang="en-US" i="1" dirty="0">
                <a:latin typeface="Times New Roman" panose="02020603050405020304" pitchFamily="18" charset="0"/>
                <a:cs typeface="Times New Roman" panose="02020603050405020304" pitchFamily="18" charset="0"/>
              </a:rPr>
              <a:t> Development in Healthcare</a:t>
            </a:r>
            <a:r>
              <a:rPr lang="en-US" dirty="0">
                <a:latin typeface="Times New Roman" panose="02020603050405020304" pitchFamily="18" charset="0"/>
                <a:cs typeface="Times New Roman" panose="02020603050405020304" pitchFamily="18" charset="0"/>
              </a:rPr>
              <a:t> (pp. 59-76). CRC Press.</a:t>
            </a:r>
          </a:p>
        </p:txBody>
      </p:sp>
    </p:spTree>
    <p:extLst>
      <p:ext uri="{BB962C8B-B14F-4D97-AF65-F5344CB8AC3E}">
        <p14:creationId xmlns:p14="http://schemas.microsoft.com/office/powerpoint/2010/main" val="179706489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154</TotalTime>
  <Words>1715</Words>
  <Application>Microsoft Office PowerPoint</Application>
  <PresentationFormat>Widescreen</PresentationFormat>
  <Paragraphs>66</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Times New Roman</vt:lpstr>
      <vt:lpstr>Wingdings 3</vt:lpstr>
      <vt:lpstr>Wisp</vt:lpstr>
      <vt:lpstr>The Evolution of Leadership and Management Theory Student’s Name Institutional Affiliations Date of Submission   </vt:lpstr>
      <vt:lpstr>Introduction</vt:lpstr>
      <vt:lpstr>Leadership History</vt:lpstr>
      <vt:lpstr>Evolution of Leadership</vt:lpstr>
      <vt:lpstr>Transactional Theory</vt:lpstr>
      <vt:lpstr>Transformational Theory</vt:lpstr>
      <vt:lpstr>Trait Theory</vt:lpstr>
      <vt:lpstr>Behavioral Theory</vt:lpstr>
      <vt:lpstr>Conclusion</vt:lpstr>
      <vt:lpstr>References</vt:lpstr>
    </vt:vector>
  </TitlesOfParts>
  <Company>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evolution Student’s Name: Institutional Affiliation: Date:</dc:title>
  <dc:creator>User</dc:creator>
  <cp:lastModifiedBy>ANTONY OUMA</cp:lastModifiedBy>
  <cp:revision>39</cp:revision>
  <dcterms:created xsi:type="dcterms:W3CDTF">2020-02-07T11:16:15Z</dcterms:created>
  <dcterms:modified xsi:type="dcterms:W3CDTF">2020-02-07T16:07:17Z</dcterms:modified>
</cp:coreProperties>
</file>